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8B18B"/>
    <a:srgbClr val="FFEEBB"/>
    <a:srgbClr val="043052"/>
    <a:srgbClr val="004065"/>
    <a:srgbClr val="0033CC"/>
    <a:srgbClr val="003958"/>
    <a:srgbClr val="0077B3"/>
    <a:srgbClr val="0091C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inimized" horzBarState="maximized">
    <p:restoredLeft sz="15620"/>
    <p:restoredTop sz="92034" autoAdjust="0"/>
  </p:normalViewPr>
  <p:slideViewPr>
    <p:cSldViewPr snapToGrid="0" snapToObjects="1">
      <p:cViewPr varScale="1">
        <p:scale>
          <a:sx n="20" d="100"/>
          <a:sy n="20" d="100"/>
        </p:scale>
        <p:origin x="336" y="42"/>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2.png>
</file>

<file path=ppt/media/image3.png>
</file>

<file path=ppt/media/image4.png>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6F832A7-19FB-DC4F-9047-8986D2D91959}" type="datetimeFigureOut">
              <a:rPr lang="en-US" smtClean="0"/>
              <a:t>5/4/2016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D972198-5575-9B4E-AD01-67C0AD1A64F5}" type="slidenum">
              <a:rPr lang="en-US" smtClean="0"/>
              <a:t>‹#›</a:t>
            </a:fld>
            <a:endParaRPr lang="en-US"/>
          </a:p>
        </p:txBody>
      </p:sp>
    </p:spTree>
    <p:extLst>
      <p:ext uri="{BB962C8B-B14F-4D97-AF65-F5344CB8AC3E}">
        <p14:creationId xmlns:p14="http://schemas.microsoft.com/office/powerpoint/2010/main" val="105282444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972198-5575-9B4E-AD01-67C0AD1A64F5}" type="slidenum">
              <a:rPr lang="en-US" smtClean="0"/>
              <a:t>1</a:t>
            </a:fld>
            <a:endParaRPr lang="en-US"/>
          </a:p>
        </p:txBody>
      </p:sp>
    </p:spTree>
    <p:extLst>
      <p:ext uri="{BB962C8B-B14F-4D97-AF65-F5344CB8AC3E}">
        <p14:creationId xmlns:p14="http://schemas.microsoft.com/office/powerpoint/2010/main" val="26155841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smtClean="0"/>
              <a:t>Click to edit Master title style</a:t>
            </a:r>
            <a:endParaRPr lang="en-US"/>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1767462-AEA0-B941-A0F3-52FFEBCE0F65}" type="datetimeFigureOut">
              <a:rPr lang="en-US" smtClean="0"/>
              <a:pPr/>
              <a:t>5/4/2016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122B08-6B22-3949-90FA-87FDFEE72B96}" type="slidenum">
              <a:rPr lang="en-US" smtClean="0"/>
              <a:pPr/>
              <a:t>‹#›</a:t>
            </a:fld>
            <a:endParaRPr lang="en-US"/>
          </a:p>
        </p:txBody>
      </p:sp>
    </p:spTree>
    <p:extLst>
      <p:ext uri="{BB962C8B-B14F-4D97-AF65-F5344CB8AC3E}">
        <p14:creationId xmlns:p14="http://schemas.microsoft.com/office/powerpoint/2010/main" val="39224532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1767462-AEA0-B941-A0F3-52FFEBCE0F65}" type="datetimeFigureOut">
              <a:rPr lang="en-US" smtClean="0"/>
              <a:pPr/>
              <a:t>5/4/2016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122B08-6B22-3949-90FA-87FDFEE72B96}" type="slidenum">
              <a:rPr lang="en-US" smtClean="0"/>
              <a:pPr/>
              <a:t>‹#›</a:t>
            </a:fld>
            <a:endParaRPr lang="en-US"/>
          </a:p>
        </p:txBody>
      </p:sp>
    </p:spTree>
    <p:extLst>
      <p:ext uri="{BB962C8B-B14F-4D97-AF65-F5344CB8AC3E}">
        <p14:creationId xmlns:p14="http://schemas.microsoft.com/office/powerpoint/2010/main" val="7662892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530843" y="6324600"/>
            <a:ext cx="141480542" cy="1348206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1767462-AEA0-B941-A0F3-52FFEBCE0F65}" type="datetimeFigureOut">
              <a:rPr lang="en-US" smtClean="0"/>
              <a:pPr/>
              <a:t>5/4/2016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122B08-6B22-3949-90FA-87FDFEE72B96}" type="slidenum">
              <a:rPr lang="en-US" smtClean="0"/>
              <a:pPr/>
              <a:t>‹#›</a:t>
            </a:fld>
            <a:endParaRPr lang="en-US"/>
          </a:p>
        </p:txBody>
      </p:sp>
    </p:spTree>
    <p:extLst>
      <p:ext uri="{BB962C8B-B14F-4D97-AF65-F5344CB8AC3E}">
        <p14:creationId xmlns:p14="http://schemas.microsoft.com/office/powerpoint/2010/main" val="390208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1767462-AEA0-B941-A0F3-52FFEBCE0F65}" type="datetimeFigureOut">
              <a:rPr lang="en-US" smtClean="0"/>
              <a:pPr/>
              <a:t>5/4/2016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122B08-6B22-3949-90FA-87FDFEE72B96}" type="slidenum">
              <a:rPr lang="en-US" smtClean="0"/>
              <a:pPr/>
              <a:t>‹#›</a:t>
            </a:fld>
            <a:endParaRPr lang="en-US"/>
          </a:p>
        </p:txBody>
      </p:sp>
    </p:spTree>
    <p:extLst>
      <p:ext uri="{BB962C8B-B14F-4D97-AF65-F5344CB8AC3E}">
        <p14:creationId xmlns:p14="http://schemas.microsoft.com/office/powerpoint/2010/main" val="22440455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1767462-AEA0-B941-A0F3-52FFEBCE0F65}" type="datetimeFigureOut">
              <a:rPr lang="en-US" smtClean="0"/>
              <a:pPr/>
              <a:t>5/4/2016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122B08-6B22-3949-90FA-87FDFEE72B96}" type="slidenum">
              <a:rPr lang="en-US" smtClean="0"/>
              <a:pPr/>
              <a:t>‹#›</a:t>
            </a:fld>
            <a:endParaRPr lang="en-US"/>
          </a:p>
        </p:txBody>
      </p:sp>
    </p:spTree>
    <p:extLst>
      <p:ext uri="{BB962C8B-B14F-4D97-AF65-F5344CB8AC3E}">
        <p14:creationId xmlns:p14="http://schemas.microsoft.com/office/powerpoint/2010/main" val="2392050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5308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057046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1767462-AEA0-B941-A0F3-52FFEBCE0F65}" type="datetimeFigureOut">
              <a:rPr lang="en-US" smtClean="0"/>
              <a:pPr/>
              <a:t>5/4/2016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122B08-6B22-3949-90FA-87FDFEE72B96}" type="slidenum">
              <a:rPr lang="en-US" smtClean="0"/>
              <a:pPr/>
              <a:t>‹#›</a:t>
            </a:fld>
            <a:endParaRPr lang="en-US"/>
          </a:p>
        </p:txBody>
      </p:sp>
    </p:spTree>
    <p:extLst>
      <p:ext uri="{BB962C8B-B14F-4D97-AF65-F5344CB8AC3E}">
        <p14:creationId xmlns:p14="http://schemas.microsoft.com/office/powerpoint/2010/main" val="26021678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2"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2"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7368542"/>
            <a:ext cx="19400520"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2"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1767462-AEA0-B941-A0F3-52FFEBCE0F65}" type="datetimeFigureOut">
              <a:rPr lang="en-US" smtClean="0"/>
              <a:pPr/>
              <a:t>5/4/2016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C122B08-6B22-3949-90FA-87FDFEE72B96}" type="slidenum">
              <a:rPr lang="en-US" smtClean="0"/>
              <a:pPr/>
              <a:t>‹#›</a:t>
            </a:fld>
            <a:endParaRPr lang="en-US"/>
          </a:p>
        </p:txBody>
      </p:sp>
    </p:spTree>
    <p:extLst>
      <p:ext uri="{BB962C8B-B14F-4D97-AF65-F5344CB8AC3E}">
        <p14:creationId xmlns:p14="http://schemas.microsoft.com/office/powerpoint/2010/main" val="1284321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1767462-AEA0-B941-A0F3-52FFEBCE0F65}" type="datetimeFigureOut">
              <a:rPr lang="en-US" smtClean="0"/>
              <a:pPr/>
              <a:t>5/4/2016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C122B08-6B22-3949-90FA-87FDFEE72B96}" type="slidenum">
              <a:rPr lang="en-US" smtClean="0"/>
              <a:pPr/>
              <a:t>‹#›</a:t>
            </a:fld>
            <a:endParaRPr lang="en-US"/>
          </a:p>
        </p:txBody>
      </p:sp>
    </p:spTree>
    <p:extLst>
      <p:ext uri="{BB962C8B-B14F-4D97-AF65-F5344CB8AC3E}">
        <p14:creationId xmlns:p14="http://schemas.microsoft.com/office/powerpoint/2010/main" val="41836102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1767462-AEA0-B941-A0F3-52FFEBCE0F65}" type="datetimeFigureOut">
              <a:rPr lang="en-US" smtClean="0"/>
              <a:pPr/>
              <a:t>5/4/2016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C122B08-6B22-3949-90FA-87FDFEE72B96}" type="slidenum">
              <a:rPr lang="en-US" smtClean="0"/>
              <a:pPr/>
              <a:t>‹#›</a:t>
            </a:fld>
            <a:endParaRPr lang="en-US"/>
          </a:p>
        </p:txBody>
      </p:sp>
    </p:spTree>
    <p:extLst>
      <p:ext uri="{BB962C8B-B14F-4D97-AF65-F5344CB8AC3E}">
        <p14:creationId xmlns:p14="http://schemas.microsoft.com/office/powerpoint/2010/main" val="37348252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1767462-AEA0-B941-A0F3-52FFEBCE0F65}" type="datetimeFigureOut">
              <a:rPr lang="en-US" smtClean="0"/>
              <a:pPr/>
              <a:t>5/4/2016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122B08-6B22-3949-90FA-87FDFEE72B96}" type="slidenum">
              <a:rPr lang="en-US" smtClean="0"/>
              <a:pPr/>
              <a:t>‹#›</a:t>
            </a:fld>
            <a:endParaRPr lang="en-US"/>
          </a:p>
        </p:txBody>
      </p:sp>
    </p:spTree>
    <p:extLst>
      <p:ext uri="{BB962C8B-B14F-4D97-AF65-F5344CB8AC3E}">
        <p14:creationId xmlns:p14="http://schemas.microsoft.com/office/powerpoint/2010/main" val="6281867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p:spPr>
        <p:txBody>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1767462-AEA0-B941-A0F3-52FFEBCE0F65}" type="datetimeFigureOut">
              <a:rPr lang="en-US" smtClean="0"/>
              <a:pPr/>
              <a:t>5/4/2016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122B08-6B22-3949-90FA-87FDFEE72B96}" type="slidenum">
              <a:rPr lang="en-US" smtClean="0"/>
              <a:pPr/>
              <a:t>‹#›</a:t>
            </a:fld>
            <a:endParaRPr lang="en-US"/>
          </a:p>
        </p:txBody>
      </p:sp>
    </p:spTree>
    <p:extLst>
      <p:ext uri="{BB962C8B-B14F-4D97-AF65-F5344CB8AC3E}">
        <p14:creationId xmlns:p14="http://schemas.microsoft.com/office/powerpoint/2010/main" val="3847284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438912" tIns="219456" rIns="438912" bIns="219456"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560" y="7680963"/>
            <a:ext cx="39502080" cy="21724622"/>
          </a:xfrm>
          <a:prstGeom prst="rect">
            <a:avLst/>
          </a:prstGeom>
        </p:spPr>
        <p:txBody>
          <a:bodyPr vert="horz" lIns="438912" tIns="219456" rIns="438912" bIns="219456"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912" tIns="219456" rIns="438912" bIns="219456" rtlCol="0" anchor="ctr"/>
          <a:lstStyle>
            <a:lvl1pPr algn="l">
              <a:defRPr sz="5800">
                <a:solidFill>
                  <a:schemeClr val="tx1">
                    <a:tint val="75000"/>
                  </a:schemeClr>
                </a:solidFill>
              </a:defRPr>
            </a:lvl1pPr>
          </a:lstStyle>
          <a:p>
            <a:fld id="{A1767462-AEA0-B941-A0F3-52FFEBCE0F65}" type="datetimeFigureOut">
              <a:rPr lang="en-US" smtClean="0"/>
              <a:pPr/>
              <a:t>5/4/2016</a:t>
            </a:fld>
            <a:endParaRPr lang="en-US"/>
          </a:p>
        </p:txBody>
      </p:sp>
      <p:sp>
        <p:nvSpPr>
          <p:cNvPr id="5" name="Footer Placeholder 4"/>
          <p:cNvSpPr>
            <a:spLocks noGrp="1"/>
          </p:cNvSpPr>
          <p:nvPr>
            <p:ph type="ftr" sz="quarter" idx="3"/>
          </p:nvPr>
        </p:nvSpPr>
        <p:spPr>
          <a:xfrm>
            <a:off x="14996160" y="30510482"/>
            <a:ext cx="13898880" cy="1752600"/>
          </a:xfrm>
          <a:prstGeom prst="rect">
            <a:avLst/>
          </a:prstGeom>
        </p:spPr>
        <p:txBody>
          <a:bodyPr vert="horz" lIns="438912" tIns="219456" rIns="438912" bIns="219456"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2"/>
            <a:ext cx="10241280" cy="1752600"/>
          </a:xfrm>
          <a:prstGeom prst="rect">
            <a:avLst/>
          </a:prstGeom>
        </p:spPr>
        <p:txBody>
          <a:bodyPr vert="horz" lIns="438912" tIns="219456" rIns="438912" bIns="219456" rtlCol="0" anchor="ctr"/>
          <a:lstStyle>
            <a:lvl1pPr algn="r">
              <a:defRPr sz="5800">
                <a:solidFill>
                  <a:schemeClr val="tx1">
                    <a:tint val="75000"/>
                  </a:schemeClr>
                </a:solidFill>
              </a:defRPr>
            </a:lvl1pPr>
          </a:lstStyle>
          <a:p>
            <a:fld id="{3C122B08-6B22-3949-90FA-87FDFEE72B96}" type="slidenum">
              <a:rPr lang="en-US" smtClean="0"/>
              <a:pPr/>
              <a:t>‹#›</a:t>
            </a:fld>
            <a:endParaRPr lang="en-US"/>
          </a:p>
        </p:txBody>
      </p:sp>
    </p:spTree>
    <p:extLst>
      <p:ext uri="{BB962C8B-B14F-4D97-AF65-F5344CB8AC3E}">
        <p14:creationId xmlns:p14="http://schemas.microsoft.com/office/powerpoint/2010/main" val="41653589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456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2194560" rtl="0" eaLnBrk="1" latinLnBrk="0" hangingPunct="1">
        <a:spcBef>
          <a:spcPct val="20000"/>
        </a:spcBef>
        <a:buFont typeface="Arial"/>
        <a:buChar char="•"/>
        <a:defRPr sz="15400" kern="1200">
          <a:solidFill>
            <a:schemeClr val="tx1"/>
          </a:solidFill>
          <a:latin typeface="+mn-lt"/>
          <a:ea typeface="+mn-ea"/>
          <a:cs typeface="+mn-cs"/>
        </a:defRPr>
      </a:lvl1pPr>
      <a:lvl2pPr marL="3566160" indent="-1371600" algn="l" defTabSz="2194560" rtl="0" eaLnBrk="1" latinLnBrk="0" hangingPunct="1">
        <a:spcBef>
          <a:spcPct val="20000"/>
        </a:spcBef>
        <a:buFont typeface="Arial"/>
        <a:buChar char="–"/>
        <a:defRPr sz="13400" kern="1200">
          <a:solidFill>
            <a:schemeClr val="tx1"/>
          </a:solidFill>
          <a:latin typeface="+mn-lt"/>
          <a:ea typeface="+mn-ea"/>
          <a:cs typeface="+mn-cs"/>
        </a:defRPr>
      </a:lvl2pPr>
      <a:lvl3pPr marL="5486400" indent="-1097280" algn="l" defTabSz="2194560" rtl="0" eaLnBrk="1" latinLnBrk="0" hangingPunct="1">
        <a:spcBef>
          <a:spcPct val="20000"/>
        </a:spcBef>
        <a:buFont typeface="Arial"/>
        <a:buChar char="•"/>
        <a:defRPr sz="11500" kern="1200">
          <a:solidFill>
            <a:schemeClr val="tx1"/>
          </a:solidFill>
          <a:latin typeface="+mn-lt"/>
          <a:ea typeface="+mn-ea"/>
          <a:cs typeface="+mn-cs"/>
        </a:defRPr>
      </a:lvl3pPr>
      <a:lvl4pPr marL="7680960" indent="-1097280" algn="l" defTabSz="2194560" rtl="0" eaLnBrk="1" latinLnBrk="0" hangingPunct="1">
        <a:spcBef>
          <a:spcPct val="20000"/>
        </a:spcBef>
        <a:buFont typeface="Arial"/>
        <a:buChar char="–"/>
        <a:defRPr sz="9600" kern="1200">
          <a:solidFill>
            <a:schemeClr val="tx1"/>
          </a:solidFill>
          <a:latin typeface="+mn-lt"/>
          <a:ea typeface="+mn-ea"/>
          <a:cs typeface="+mn-cs"/>
        </a:defRPr>
      </a:lvl4pPr>
      <a:lvl5pPr marL="9875520" indent="-1097280" algn="l" defTabSz="2194560" rtl="0" eaLnBrk="1" latinLnBrk="0" hangingPunct="1">
        <a:spcBef>
          <a:spcPct val="20000"/>
        </a:spcBef>
        <a:buFont typeface="Arial"/>
        <a:buChar char="»"/>
        <a:defRPr sz="9600" kern="1200">
          <a:solidFill>
            <a:schemeClr val="tx1"/>
          </a:solidFill>
          <a:latin typeface="+mn-lt"/>
          <a:ea typeface="+mn-ea"/>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 name="Picture 4" descr="http://api.ning.com/files/7AvgqgLRyYk9*RZrtyrthng5wpvyNXKWxBR993-3s*lvKnSHxBIyhsk7A0RD1S3h0LzTYCc5VOfia0M1btnwxA9D*kK*hinK/droneicon.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18176" y="17162360"/>
            <a:ext cx="10789623" cy="674351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0" y="-211824"/>
            <a:ext cx="43891200" cy="5715276"/>
          </a:xfrm>
          <a:prstGeom prst="rect">
            <a:avLst/>
          </a:prstGeom>
          <a:solidFill>
            <a:srgbClr val="04305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9" name="TextBox 68"/>
          <p:cNvSpPr txBox="1"/>
          <p:nvPr/>
        </p:nvSpPr>
        <p:spPr>
          <a:xfrm>
            <a:off x="7764717" y="490532"/>
            <a:ext cx="27774709" cy="1220847"/>
          </a:xfrm>
          <a:prstGeom prst="rect">
            <a:avLst/>
          </a:prstGeom>
          <a:noFill/>
        </p:spPr>
        <p:txBody>
          <a:bodyPr wrap="square" rtlCol="0">
            <a:spAutoFit/>
          </a:bodyPr>
          <a:lstStyle/>
          <a:p>
            <a:pPr algn="ctr">
              <a:lnSpc>
                <a:spcPct val="80000"/>
              </a:lnSpc>
            </a:pPr>
            <a:r>
              <a:rPr lang="en-US" sz="8800" dirty="0" smtClean="0">
                <a:solidFill>
                  <a:schemeClr val="bg1"/>
                </a:solidFill>
              </a:rPr>
              <a:t>CSCI </a:t>
            </a:r>
            <a:r>
              <a:rPr lang="en-US" sz="8800" dirty="0" smtClean="0">
                <a:solidFill>
                  <a:schemeClr val="bg1"/>
                </a:solidFill>
              </a:rPr>
              <a:t>4244: Capstone Design Project</a:t>
            </a:r>
            <a:endParaRPr lang="en-US" sz="8800" dirty="0" smtClean="0">
              <a:solidFill>
                <a:schemeClr val="bg1"/>
              </a:solidFill>
            </a:endParaRPr>
          </a:p>
        </p:txBody>
      </p:sp>
      <p:sp>
        <p:nvSpPr>
          <p:cNvPr id="3" name="TextBox 2"/>
          <p:cNvSpPr txBox="1"/>
          <p:nvPr/>
        </p:nvSpPr>
        <p:spPr>
          <a:xfrm>
            <a:off x="34870816" y="2238703"/>
            <a:ext cx="184731" cy="1415772"/>
          </a:xfrm>
          <a:prstGeom prst="rect">
            <a:avLst/>
          </a:prstGeom>
          <a:noFill/>
        </p:spPr>
        <p:txBody>
          <a:bodyPr wrap="none" rtlCol="0">
            <a:spAutoFit/>
          </a:bodyPr>
          <a:lstStyle/>
          <a:p>
            <a:endParaRPr lang="zh-CN" altLang="en-US" dirty="0"/>
          </a:p>
        </p:txBody>
      </p:sp>
      <p:sp>
        <p:nvSpPr>
          <p:cNvPr id="157" name="Text Placeholder 1107"/>
          <p:cNvSpPr txBox="1">
            <a:spLocks/>
          </p:cNvSpPr>
          <p:nvPr/>
        </p:nvSpPr>
        <p:spPr>
          <a:xfrm>
            <a:off x="7764717" y="3503973"/>
            <a:ext cx="27774709" cy="1916078"/>
          </a:xfrm>
          <a:prstGeom prst="rect">
            <a:avLst/>
          </a:prstGeom>
        </p:spPr>
        <p:txBody>
          <a:bodyPr/>
          <a:lstStyle>
            <a:lvl1pPr marL="1565956" indent="-1565956" algn="l" defTabSz="2087941" rtl="0" eaLnBrk="1" latinLnBrk="0" hangingPunct="1">
              <a:spcBef>
                <a:spcPct val="20000"/>
              </a:spcBef>
              <a:buFont typeface="Arial"/>
              <a:buChar char="•"/>
              <a:defRPr sz="14600" kern="1200">
                <a:solidFill>
                  <a:schemeClr val="tx1"/>
                </a:solidFill>
                <a:latin typeface="+mn-lt"/>
                <a:ea typeface="+mn-ea"/>
                <a:cs typeface="+mn-cs"/>
              </a:defRPr>
            </a:lvl1pPr>
            <a:lvl2pPr marL="3392904" indent="-1304963" algn="l" defTabSz="2087941" rtl="0" eaLnBrk="1" latinLnBrk="0" hangingPunct="1">
              <a:spcBef>
                <a:spcPct val="20000"/>
              </a:spcBef>
              <a:buFont typeface="Arial"/>
              <a:buChar char="–"/>
              <a:defRPr sz="12800" kern="1200">
                <a:solidFill>
                  <a:schemeClr val="tx1"/>
                </a:solidFill>
                <a:latin typeface="+mn-lt"/>
                <a:ea typeface="+mn-ea"/>
                <a:cs typeface="+mn-cs"/>
              </a:defRPr>
            </a:lvl2pPr>
            <a:lvl3pPr marL="5219852" indent="-1043970" algn="l" defTabSz="2087941" rtl="0" eaLnBrk="1" latinLnBrk="0" hangingPunct="1">
              <a:spcBef>
                <a:spcPct val="20000"/>
              </a:spcBef>
              <a:buFont typeface="Arial"/>
              <a:buChar char="•"/>
              <a:defRPr sz="11000" kern="1200">
                <a:solidFill>
                  <a:schemeClr val="tx1"/>
                </a:solidFill>
                <a:latin typeface="+mn-lt"/>
                <a:ea typeface="+mn-ea"/>
                <a:cs typeface="+mn-cs"/>
              </a:defRPr>
            </a:lvl3pPr>
            <a:lvl4pPr marL="7307793" indent="-1043970" algn="l" defTabSz="2087941" rtl="0" eaLnBrk="1" latinLnBrk="0" hangingPunct="1">
              <a:spcBef>
                <a:spcPct val="20000"/>
              </a:spcBef>
              <a:buFont typeface="Arial"/>
              <a:buChar char="–"/>
              <a:defRPr sz="9100" kern="1200">
                <a:solidFill>
                  <a:schemeClr val="tx1"/>
                </a:solidFill>
                <a:latin typeface="+mn-lt"/>
                <a:ea typeface="+mn-ea"/>
                <a:cs typeface="+mn-cs"/>
              </a:defRPr>
            </a:lvl4pPr>
            <a:lvl5pPr marL="9395734" indent="-1043970" algn="l" defTabSz="2087941" rtl="0" eaLnBrk="1" latinLnBrk="0" hangingPunct="1">
              <a:spcBef>
                <a:spcPct val="20000"/>
              </a:spcBef>
              <a:buFont typeface="Arial"/>
              <a:buChar char="»"/>
              <a:defRPr sz="9100" kern="1200">
                <a:solidFill>
                  <a:schemeClr val="tx1"/>
                </a:solidFill>
                <a:latin typeface="+mn-lt"/>
                <a:ea typeface="+mn-ea"/>
                <a:cs typeface="+mn-cs"/>
              </a:defRPr>
            </a:lvl5pPr>
            <a:lvl6pPr marL="11483675" indent="-1043970" algn="l" defTabSz="2087941" rtl="0" eaLnBrk="1" latinLnBrk="0" hangingPunct="1">
              <a:spcBef>
                <a:spcPct val="20000"/>
              </a:spcBef>
              <a:buFont typeface="Arial"/>
              <a:buChar char="•"/>
              <a:defRPr sz="9100" kern="1200">
                <a:solidFill>
                  <a:schemeClr val="tx1"/>
                </a:solidFill>
                <a:latin typeface="+mn-lt"/>
                <a:ea typeface="+mn-ea"/>
                <a:cs typeface="+mn-cs"/>
              </a:defRPr>
            </a:lvl6pPr>
            <a:lvl7pPr marL="13571616" indent="-1043970" algn="l" defTabSz="2087941" rtl="0" eaLnBrk="1" latinLnBrk="0" hangingPunct="1">
              <a:spcBef>
                <a:spcPct val="20000"/>
              </a:spcBef>
              <a:buFont typeface="Arial"/>
              <a:buChar char="•"/>
              <a:defRPr sz="9100" kern="1200">
                <a:solidFill>
                  <a:schemeClr val="tx1"/>
                </a:solidFill>
                <a:latin typeface="+mn-lt"/>
                <a:ea typeface="+mn-ea"/>
                <a:cs typeface="+mn-cs"/>
              </a:defRPr>
            </a:lvl7pPr>
            <a:lvl8pPr marL="15659557" indent="-1043970" algn="l" defTabSz="2087941" rtl="0" eaLnBrk="1" latinLnBrk="0" hangingPunct="1">
              <a:spcBef>
                <a:spcPct val="20000"/>
              </a:spcBef>
              <a:buFont typeface="Arial"/>
              <a:buChar char="•"/>
              <a:defRPr sz="9100" kern="1200">
                <a:solidFill>
                  <a:schemeClr val="tx1"/>
                </a:solidFill>
                <a:latin typeface="+mn-lt"/>
                <a:ea typeface="+mn-ea"/>
                <a:cs typeface="+mn-cs"/>
              </a:defRPr>
            </a:lvl8pPr>
            <a:lvl9pPr marL="17747498" indent="-1043970" algn="l" defTabSz="2087941" rtl="0" eaLnBrk="1" latinLnBrk="0" hangingPunct="1">
              <a:spcBef>
                <a:spcPct val="20000"/>
              </a:spcBef>
              <a:buFont typeface="Arial"/>
              <a:buChar char="•"/>
              <a:defRPr sz="9100" kern="1200">
                <a:solidFill>
                  <a:schemeClr val="tx1"/>
                </a:solidFill>
                <a:latin typeface="+mn-lt"/>
                <a:ea typeface="+mn-ea"/>
                <a:cs typeface="+mn-cs"/>
              </a:defRPr>
            </a:lvl9pPr>
          </a:lstStyle>
          <a:p>
            <a:pPr marL="0" indent="0" algn="ctr">
              <a:buNone/>
            </a:pPr>
            <a:r>
              <a:rPr lang="en-US" sz="6600" dirty="0" smtClean="0">
                <a:solidFill>
                  <a:srgbClr val="FFFFFF"/>
                </a:solidFill>
              </a:rPr>
              <a:t>Christoph von Braun</a:t>
            </a:r>
            <a:endParaRPr lang="en-US" sz="6600" dirty="0">
              <a:solidFill>
                <a:srgbClr val="FFFFFF"/>
              </a:solidFill>
            </a:endParaRPr>
          </a:p>
        </p:txBody>
      </p:sp>
      <p:pic>
        <p:nvPicPr>
          <p:cNvPr id="6" name="Picture 5" descr="gw_txt_2cs_rev.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7746" y="28603"/>
            <a:ext cx="6836971" cy="5207493"/>
          </a:xfrm>
          <a:prstGeom prst="rect">
            <a:avLst/>
          </a:prstGeom>
        </p:spPr>
      </p:pic>
      <p:sp>
        <p:nvSpPr>
          <p:cNvPr id="153" name="Rectangle 152"/>
          <p:cNvSpPr/>
          <p:nvPr/>
        </p:nvSpPr>
        <p:spPr>
          <a:xfrm>
            <a:off x="414917" y="6096158"/>
            <a:ext cx="15101268" cy="1474558"/>
          </a:xfrm>
          <a:prstGeom prst="rect">
            <a:avLst/>
          </a:prstGeom>
          <a:solidFill>
            <a:srgbClr val="043052"/>
          </a:solidFill>
        </p:spPr>
        <p:style>
          <a:lnRef idx="1">
            <a:schemeClr val="accent1"/>
          </a:lnRef>
          <a:fillRef idx="3">
            <a:schemeClr val="accent1"/>
          </a:fillRef>
          <a:effectRef idx="2">
            <a:schemeClr val="accent1"/>
          </a:effectRef>
          <a:fontRef idx="minor">
            <a:schemeClr val="lt1"/>
          </a:fontRef>
        </p:style>
        <p:txBody>
          <a:bodyPr rtlCol="0" anchor="t"/>
          <a:lstStyle/>
          <a:p>
            <a:pPr algn="ctr"/>
            <a:r>
              <a:rPr lang="en-US" sz="7200" b="1" dirty="0" smtClean="0">
                <a:solidFill>
                  <a:srgbClr val="FFEEBB"/>
                </a:solidFill>
                <a:effectLst>
                  <a:outerShdw blurRad="38100" dist="38100" dir="2700000" algn="tl">
                    <a:srgbClr val="000000">
                      <a:alpha val="43137"/>
                    </a:srgbClr>
                  </a:outerShdw>
                </a:effectLst>
                <a:latin typeface="+mj-lt"/>
              </a:rPr>
              <a:t>Project Overview</a:t>
            </a:r>
            <a:endParaRPr lang="en-US" sz="8000" b="1" dirty="0">
              <a:solidFill>
                <a:srgbClr val="FFEEBB"/>
              </a:solidFill>
              <a:latin typeface="+mj-lt"/>
            </a:endParaRPr>
          </a:p>
        </p:txBody>
      </p:sp>
      <p:pic>
        <p:nvPicPr>
          <p:cNvPr id="186" name="Picture Placeholder 1137" descr="seas_logo.png"/>
          <p:cNvPicPr>
            <a:picLocks noChangeAspect="1"/>
          </p:cNvPicPr>
          <p:nvPr/>
        </p:nvPicPr>
        <p:blipFill>
          <a:blip r:embed="rId5">
            <a:extLst>
              <a:ext uri="{28A0092B-C50C-407E-A947-70E740481C1C}">
                <a14:useLocalDpi xmlns:a14="http://schemas.microsoft.com/office/drawing/2010/main" val="0"/>
              </a:ext>
            </a:extLst>
          </a:blip>
          <a:srcRect t="10884" b="10884"/>
          <a:stretch>
            <a:fillRect/>
          </a:stretch>
        </p:blipFill>
        <p:spPr>
          <a:xfrm>
            <a:off x="35539426" y="490532"/>
            <a:ext cx="7928435" cy="4511006"/>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189" name="Rectangle 188"/>
          <p:cNvSpPr/>
          <p:nvPr/>
        </p:nvSpPr>
        <p:spPr>
          <a:xfrm>
            <a:off x="16675757" y="6096158"/>
            <a:ext cx="26331830" cy="1474558"/>
          </a:xfrm>
          <a:prstGeom prst="rect">
            <a:avLst/>
          </a:prstGeom>
          <a:solidFill>
            <a:srgbClr val="043052"/>
          </a:solidFill>
        </p:spPr>
        <p:style>
          <a:lnRef idx="1">
            <a:schemeClr val="accent1"/>
          </a:lnRef>
          <a:fillRef idx="3">
            <a:schemeClr val="accent1"/>
          </a:fillRef>
          <a:effectRef idx="2">
            <a:schemeClr val="accent1"/>
          </a:effectRef>
          <a:fontRef idx="minor">
            <a:schemeClr val="lt1"/>
          </a:fontRef>
        </p:style>
        <p:txBody>
          <a:bodyPr rtlCol="0" anchor="t"/>
          <a:lstStyle/>
          <a:p>
            <a:pPr algn="ctr"/>
            <a:r>
              <a:rPr lang="en-US" sz="7200" b="1" dirty="0" smtClean="0">
                <a:solidFill>
                  <a:srgbClr val="FFEEBB"/>
                </a:solidFill>
                <a:effectLst>
                  <a:outerShdw blurRad="38100" dist="38100" dir="2700000" algn="tl">
                    <a:srgbClr val="000000">
                      <a:alpha val="43137"/>
                    </a:srgbClr>
                  </a:outerShdw>
                </a:effectLst>
                <a:latin typeface="+mj-lt"/>
              </a:rPr>
              <a:t>Demonstration Setup</a:t>
            </a:r>
            <a:endParaRPr lang="en-US" sz="8000" b="1" dirty="0">
              <a:solidFill>
                <a:srgbClr val="FFEEBB"/>
              </a:solidFill>
              <a:latin typeface="+mj-lt"/>
            </a:endParaRPr>
          </a:p>
        </p:txBody>
      </p:sp>
      <p:sp>
        <p:nvSpPr>
          <p:cNvPr id="191" name="Rectangle 190"/>
          <p:cNvSpPr/>
          <p:nvPr/>
        </p:nvSpPr>
        <p:spPr>
          <a:xfrm>
            <a:off x="16675757" y="8124475"/>
            <a:ext cx="13496282" cy="8525990"/>
          </a:xfrm>
          <a:prstGeom prst="rect">
            <a:avLst/>
          </a:prstGeom>
          <a:noFill/>
          <a:ln>
            <a:solidFill>
              <a:srgbClr val="C8B18B"/>
            </a:solidFill>
          </a:ln>
          <a:effectLst/>
        </p:spPr>
        <p:style>
          <a:lnRef idx="1">
            <a:schemeClr val="accent1"/>
          </a:lnRef>
          <a:fillRef idx="3">
            <a:schemeClr val="accent1"/>
          </a:fillRef>
          <a:effectRef idx="2">
            <a:schemeClr val="accent1"/>
          </a:effectRef>
          <a:fontRef idx="minor">
            <a:schemeClr val="lt1"/>
          </a:fontRef>
        </p:style>
        <p:txBody>
          <a:bodyPr lIns="457200" tIns="457200" rIns="457200" bIns="457200" rtlCol="0" anchor="t"/>
          <a:lstStyle/>
          <a:p>
            <a:pPr algn="just">
              <a:spcAft>
                <a:spcPts val="1800"/>
              </a:spcAft>
            </a:pPr>
            <a:r>
              <a:rPr lang="en-US" sz="5400" dirty="0" smtClean="0">
                <a:solidFill>
                  <a:prstClr val="black"/>
                </a:solidFill>
              </a:rPr>
              <a:t>Two webcams, circled in green, are mounted to the walls of the monitored area. They each scan the room, looking for a drone that will be </a:t>
            </a:r>
            <a:r>
              <a:rPr lang="en-US" sz="5400" dirty="0" smtClean="0">
                <a:solidFill>
                  <a:prstClr val="black"/>
                </a:solidFill>
              </a:rPr>
              <a:t>marked with red cardboard. The system then needs to convert the initial identified location, a value in pixels of the camera (x, y), into the global coordinate system, indicated by the orange arrows (x, y, z). This final coordinate set will be in meters. </a:t>
            </a:r>
            <a:endParaRPr lang="en-US" sz="5400" dirty="0">
              <a:solidFill>
                <a:prstClr val="black"/>
              </a:solidFill>
            </a:endParaRPr>
          </a:p>
        </p:txBody>
      </p:sp>
      <p:sp>
        <p:nvSpPr>
          <p:cNvPr id="194" name="Rectangle 193"/>
          <p:cNvSpPr/>
          <p:nvPr/>
        </p:nvSpPr>
        <p:spPr>
          <a:xfrm>
            <a:off x="562354" y="8124474"/>
            <a:ext cx="15101268" cy="9006692"/>
          </a:xfrm>
          <a:prstGeom prst="rect">
            <a:avLst/>
          </a:prstGeom>
          <a:noFill/>
          <a:ln>
            <a:solidFill>
              <a:srgbClr val="C8B18B"/>
            </a:solidFill>
          </a:ln>
          <a:effectLst/>
        </p:spPr>
        <p:style>
          <a:lnRef idx="1">
            <a:schemeClr val="accent1"/>
          </a:lnRef>
          <a:fillRef idx="3">
            <a:schemeClr val="accent1"/>
          </a:fillRef>
          <a:effectRef idx="2">
            <a:schemeClr val="accent1"/>
          </a:effectRef>
          <a:fontRef idx="minor">
            <a:schemeClr val="lt1"/>
          </a:fontRef>
        </p:style>
        <p:txBody>
          <a:bodyPr lIns="457200" tIns="457200" rIns="457200" bIns="457200" rtlCol="0" anchor="t"/>
          <a:lstStyle/>
          <a:p>
            <a:pPr algn="just">
              <a:spcAft>
                <a:spcPts val="1800"/>
              </a:spcAft>
            </a:pPr>
            <a:r>
              <a:rPr lang="en-US" sz="5400" dirty="0">
                <a:solidFill>
                  <a:prstClr val="black"/>
                </a:solidFill>
              </a:rPr>
              <a:t>The Drone Recognition and Tracking Suite (DRATS) is a system that identifies and tracks drones flying autonomously in a monitored area. The program uses two webcams to find the drone using color, then runs that data through an algorithm that computes the absolute coordinates of the drone in meters. This is a prototype of a system that demonstrates what a future drone safety infrastructure could look like, as drones become more and more </a:t>
            </a:r>
            <a:r>
              <a:rPr lang="en-US" sz="5400" dirty="0" smtClean="0">
                <a:solidFill>
                  <a:prstClr val="black"/>
                </a:solidFill>
              </a:rPr>
              <a:t>commonplace in society.</a:t>
            </a:r>
            <a:endParaRPr lang="en-US" sz="5400" dirty="0">
              <a:solidFill>
                <a:prstClr val="black"/>
              </a:solidFill>
            </a:endParaRPr>
          </a:p>
          <a:p>
            <a:pPr algn="just">
              <a:spcAft>
                <a:spcPts val="1800"/>
              </a:spcAft>
            </a:pPr>
            <a:endParaRPr lang="en-US" sz="4000" dirty="0" smtClean="0">
              <a:solidFill>
                <a:prstClr val="black"/>
              </a:solidFill>
            </a:endParaRPr>
          </a:p>
          <a:p>
            <a:pPr marL="571500" indent="-571500" algn="just">
              <a:spcAft>
                <a:spcPts val="1800"/>
              </a:spcAft>
              <a:buFont typeface="Arial"/>
              <a:buChar char="•"/>
            </a:pPr>
            <a:endParaRPr lang="en-US" sz="4000" dirty="0">
              <a:solidFill>
                <a:prstClr val="black"/>
              </a:solidFill>
            </a:endParaRPr>
          </a:p>
        </p:txBody>
      </p:sp>
      <p:sp>
        <p:nvSpPr>
          <p:cNvPr id="197" name="Rectangle 196"/>
          <p:cNvSpPr/>
          <p:nvPr/>
        </p:nvSpPr>
        <p:spPr>
          <a:xfrm>
            <a:off x="16679113" y="17591797"/>
            <a:ext cx="26331830" cy="1474558"/>
          </a:xfrm>
          <a:prstGeom prst="rect">
            <a:avLst/>
          </a:prstGeom>
          <a:solidFill>
            <a:srgbClr val="043052"/>
          </a:solidFill>
        </p:spPr>
        <p:style>
          <a:lnRef idx="1">
            <a:schemeClr val="accent1"/>
          </a:lnRef>
          <a:fillRef idx="3">
            <a:schemeClr val="accent1"/>
          </a:fillRef>
          <a:effectRef idx="2">
            <a:schemeClr val="accent1"/>
          </a:effectRef>
          <a:fontRef idx="minor">
            <a:schemeClr val="lt1"/>
          </a:fontRef>
        </p:style>
        <p:txBody>
          <a:bodyPr rtlCol="0" anchor="t"/>
          <a:lstStyle/>
          <a:p>
            <a:pPr algn="ctr"/>
            <a:r>
              <a:rPr lang="en-US" sz="7200" b="1" dirty="0" smtClean="0">
                <a:solidFill>
                  <a:srgbClr val="FFEEBB"/>
                </a:solidFill>
                <a:effectLst>
                  <a:outerShdw blurRad="38100" dist="38100" dir="2700000" algn="tl">
                    <a:srgbClr val="000000">
                      <a:alpha val="43137"/>
                    </a:srgbClr>
                  </a:outerShdw>
                </a:effectLst>
                <a:latin typeface="+mj-lt"/>
              </a:rPr>
              <a:t>Image from Runtime</a:t>
            </a:r>
            <a:endParaRPr lang="en-US" sz="8000" b="1" dirty="0">
              <a:solidFill>
                <a:srgbClr val="FFEEBB"/>
              </a:solidFill>
              <a:latin typeface="+mj-lt"/>
            </a:endParaRPr>
          </a:p>
        </p:txBody>
      </p:sp>
      <p:pic>
        <p:nvPicPr>
          <p:cNvPr id="36" name="Picture 35"/>
          <p:cNvPicPr>
            <a:picLocks noChangeAspect="1"/>
          </p:cNvPicPr>
          <p:nvPr/>
        </p:nvPicPr>
        <p:blipFill>
          <a:blip r:embed="rId6"/>
          <a:stretch>
            <a:fillRect/>
          </a:stretch>
        </p:blipFill>
        <p:spPr>
          <a:xfrm>
            <a:off x="31040257" y="8155668"/>
            <a:ext cx="11967330" cy="8975498"/>
          </a:xfrm>
          <a:prstGeom prst="rect">
            <a:avLst/>
          </a:prstGeom>
        </p:spPr>
      </p:pic>
      <p:sp>
        <p:nvSpPr>
          <p:cNvPr id="2" name="Oval 1"/>
          <p:cNvSpPr/>
          <p:nvPr/>
        </p:nvSpPr>
        <p:spPr>
          <a:xfrm>
            <a:off x="32547567" y="9807823"/>
            <a:ext cx="914400" cy="914400"/>
          </a:xfrm>
          <a:prstGeom prst="ellipse">
            <a:avLst/>
          </a:prstGeom>
          <a:noFill/>
          <a:ln w="1270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Oval 37"/>
          <p:cNvSpPr/>
          <p:nvPr/>
        </p:nvSpPr>
        <p:spPr>
          <a:xfrm>
            <a:off x="41284356" y="9617122"/>
            <a:ext cx="914400" cy="914400"/>
          </a:xfrm>
          <a:prstGeom prst="ellipse">
            <a:avLst/>
          </a:prstGeom>
          <a:noFill/>
          <a:ln w="1270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7" name="Straight Arrow Connector 6"/>
          <p:cNvCxnSpPr/>
          <p:nvPr/>
        </p:nvCxnSpPr>
        <p:spPr>
          <a:xfrm flipV="1">
            <a:off x="36798076" y="10736771"/>
            <a:ext cx="0" cy="3612156"/>
          </a:xfrm>
          <a:prstGeom prst="straightConnector1">
            <a:avLst/>
          </a:prstGeom>
          <a:ln w="127000">
            <a:solidFill>
              <a:schemeClr val="accent6">
                <a:lumMod val="75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1" name="Straight Arrow Connector 40"/>
          <p:cNvCxnSpPr/>
          <p:nvPr/>
        </p:nvCxnSpPr>
        <p:spPr>
          <a:xfrm>
            <a:off x="36869905" y="14402607"/>
            <a:ext cx="3875425" cy="1582421"/>
          </a:xfrm>
          <a:prstGeom prst="straightConnector1">
            <a:avLst/>
          </a:prstGeom>
          <a:ln w="127000">
            <a:solidFill>
              <a:schemeClr val="accent6">
                <a:lumMod val="75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3" name="Straight Arrow Connector 42"/>
          <p:cNvCxnSpPr/>
          <p:nvPr/>
        </p:nvCxnSpPr>
        <p:spPr>
          <a:xfrm flipH="1">
            <a:off x="33609794" y="14348927"/>
            <a:ext cx="3260111" cy="1520926"/>
          </a:xfrm>
          <a:prstGeom prst="straightConnector1">
            <a:avLst/>
          </a:prstGeom>
          <a:ln w="127000">
            <a:solidFill>
              <a:schemeClr val="accent6">
                <a:lumMod val="75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7" name="TextBox 46"/>
          <p:cNvSpPr txBox="1"/>
          <p:nvPr/>
        </p:nvSpPr>
        <p:spPr>
          <a:xfrm>
            <a:off x="7764717" y="1987454"/>
            <a:ext cx="27774709" cy="1220847"/>
          </a:xfrm>
          <a:prstGeom prst="rect">
            <a:avLst/>
          </a:prstGeom>
          <a:noFill/>
        </p:spPr>
        <p:txBody>
          <a:bodyPr wrap="square" rtlCol="0">
            <a:spAutoFit/>
          </a:bodyPr>
          <a:lstStyle/>
          <a:p>
            <a:pPr algn="ctr">
              <a:lnSpc>
                <a:spcPct val="80000"/>
              </a:lnSpc>
            </a:pPr>
            <a:r>
              <a:rPr lang="en-US" sz="8800" dirty="0" smtClean="0">
                <a:solidFill>
                  <a:schemeClr val="bg1"/>
                </a:solidFill>
              </a:rPr>
              <a:t>Drone Recognition and Tracking Suite</a:t>
            </a:r>
            <a:endParaRPr lang="en-US" sz="8800" dirty="0" smtClean="0">
              <a:solidFill>
                <a:schemeClr val="bg1"/>
              </a:solidFill>
            </a:endParaRPr>
          </a:p>
        </p:txBody>
      </p:sp>
      <p:pic>
        <p:nvPicPr>
          <p:cNvPr id="49" name="Picture 4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824062" y="19584386"/>
            <a:ext cx="22476337" cy="12941453"/>
          </a:xfrm>
          <a:prstGeom prst="rect">
            <a:avLst/>
          </a:prstGeom>
        </p:spPr>
      </p:pic>
      <p:sp>
        <p:nvSpPr>
          <p:cNvPr id="50" name="Rectangle 49"/>
          <p:cNvSpPr/>
          <p:nvPr/>
        </p:nvSpPr>
        <p:spPr>
          <a:xfrm>
            <a:off x="26007210" y="26641108"/>
            <a:ext cx="6935253" cy="2069147"/>
          </a:xfrm>
          <a:prstGeom prst="rect">
            <a:avLst/>
          </a:prstGeom>
          <a:solidFill>
            <a:schemeClr val="bg1"/>
          </a:solidFill>
          <a:ln w="1270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200" dirty="0" smtClean="0">
                <a:solidFill>
                  <a:schemeClr val="tx1"/>
                </a:solidFill>
              </a:rPr>
              <a:t>1.38, 1.65, 2.61</a:t>
            </a:r>
            <a:endParaRPr lang="en-US" sz="7200" dirty="0">
              <a:solidFill>
                <a:schemeClr val="tx1"/>
              </a:solidFill>
            </a:endParaRPr>
          </a:p>
        </p:txBody>
      </p:sp>
      <p:sp>
        <p:nvSpPr>
          <p:cNvPr id="51" name="Right Arrow 50"/>
          <p:cNvSpPr/>
          <p:nvPr/>
        </p:nvSpPr>
        <p:spPr>
          <a:xfrm rot="379022">
            <a:off x="22935908" y="26575147"/>
            <a:ext cx="2621207" cy="159982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19013951" y="26692124"/>
            <a:ext cx="3471863" cy="691418"/>
          </a:xfrm>
          <a:prstGeom prst="rect">
            <a:avLst/>
          </a:prstGeom>
          <a:noFill/>
          <a:ln w="127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p:cNvSpPr/>
          <p:nvPr/>
        </p:nvSpPr>
        <p:spPr>
          <a:xfrm>
            <a:off x="927746" y="23870654"/>
            <a:ext cx="15101268" cy="8323970"/>
          </a:xfrm>
          <a:prstGeom prst="rect">
            <a:avLst/>
          </a:prstGeom>
          <a:noFill/>
          <a:ln>
            <a:solidFill>
              <a:srgbClr val="C8B18B"/>
            </a:solidFill>
          </a:ln>
          <a:effectLst/>
        </p:spPr>
        <p:style>
          <a:lnRef idx="1">
            <a:schemeClr val="accent1"/>
          </a:lnRef>
          <a:fillRef idx="3">
            <a:schemeClr val="accent1"/>
          </a:fillRef>
          <a:effectRef idx="2">
            <a:schemeClr val="accent1"/>
          </a:effectRef>
          <a:fontRef idx="minor">
            <a:schemeClr val="lt1"/>
          </a:fontRef>
        </p:style>
        <p:txBody>
          <a:bodyPr lIns="457200" tIns="457200" rIns="457200" bIns="457200" rtlCol="0" anchor="t"/>
          <a:lstStyle/>
          <a:p>
            <a:pPr algn="just">
              <a:spcAft>
                <a:spcPts val="1800"/>
              </a:spcAft>
            </a:pPr>
            <a:r>
              <a:rPr lang="en-US" sz="5400" dirty="0" smtClean="0">
                <a:solidFill>
                  <a:prstClr val="black"/>
                </a:solidFill>
              </a:rPr>
              <a:t>The image on the right showcases what DRATS shows during runtime. The drone has been identified and is labeled with a green dot. In the console, we can see the coordinates that DRATS has calculated, which are shown in meters relative to the room’s corner. The image is what one of the cameras sees; the system needs two cameras on perpendicular walls to pick up the ‘depth’ dimension that one camera lacks.</a:t>
            </a:r>
          </a:p>
          <a:p>
            <a:pPr marL="571500" indent="-571500" algn="just">
              <a:spcAft>
                <a:spcPts val="1800"/>
              </a:spcAft>
              <a:buFont typeface="Arial"/>
              <a:buChar char="•"/>
            </a:pPr>
            <a:endParaRPr lang="en-US" sz="4000" dirty="0">
              <a:solidFill>
                <a:prstClr val="black"/>
              </a:solidFill>
            </a:endParaRPr>
          </a:p>
        </p:txBody>
      </p:sp>
    </p:spTree>
    <p:extLst>
      <p:ext uri="{BB962C8B-B14F-4D97-AF65-F5344CB8AC3E}">
        <p14:creationId xmlns:p14="http://schemas.microsoft.com/office/powerpoint/2010/main" val="3195240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0"/>
                                        </p:tgtEl>
                                        <p:attrNameLst>
                                          <p:attrName>style.visibility</p:attrName>
                                        </p:attrNameLst>
                                      </p:cBhvr>
                                      <p:to>
                                        <p:strVal val="visible"/>
                                      </p:to>
                                    </p:set>
                                    <p:animEffect transition="in" filter="fade">
                                      <p:cBhvr>
                                        <p:cTn id="10" dur="500"/>
                                        <p:tgtEl>
                                          <p:spTgt spid="5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1"/>
                                        </p:tgtEl>
                                        <p:attrNameLst>
                                          <p:attrName>style.visibility</p:attrName>
                                        </p:attrNameLst>
                                      </p:cBhvr>
                                      <p:to>
                                        <p:strVal val="visible"/>
                                      </p:to>
                                    </p:set>
                                    <p:animEffect transition="in" filter="fade">
                                      <p:cBhvr>
                                        <p:cTn id="13" dur="500"/>
                                        <p:tgtEl>
                                          <p:spTgt spid="5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2"/>
                                        </p:tgtEl>
                                        <p:attrNameLst>
                                          <p:attrName>style.visibility</p:attrName>
                                        </p:attrNameLst>
                                      </p:cBhvr>
                                      <p:to>
                                        <p:strVal val="visible"/>
                                      </p:to>
                                    </p:set>
                                    <p:animEffect transition="in" filter="fade">
                                      <p:cBhvr>
                                        <p:cTn id="16"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2"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637</TotalTime>
  <Words>276</Words>
  <Application>Microsoft Office PowerPoint</Application>
  <PresentationFormat>Custom</PresentationFormat>
  <Paragraphs>11</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宋体</vt:lpstr>
      <vt:lpstr>Arial</vt:lpstr>
      <vt:lpstr>Calibri</vt:lpstr>
      <vt:lpstr>Office Theme</vt:lpstr>
      <vt:lpstr>PowerPoint Presentation</vt:lpstr>
    </vt:vector>
  </TitlesOfParts>
  <Company>University of Pennsylvania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Biomedical Library</dc:creator>
  <cp:lastModifiedBy>Christoph von Braun</cp:lastModifiedBy>
  <cp:revision>148</cp:revision>
  <dcterms:created xsi:type="dcterms:W3CDTF">2011-08-19T15:53:02Z</dcterms:created>
  <dcterms:modified xsi:type="dcterms:W3CDTF">2016-05-04T18:05:25Z</dcterms:modified>
</cp:coreProperties>
</file>

<file path=docProps/thumbnail.jpeg>
</file>